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FFFFCC"/>
    <a:srgbClr val="FFFF99"/>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614" y="-132"/>
      </p:cViewPr>
      <p:guideLst>
        <p:guide orient="horz" pos="2880"/>
        <p:guide pos="216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9"/>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4D0E30E-B55A-4C87-A3AC-C0BB288E8B4E}" type="datetimeFigureOut">
              <a:rPr lang="en-US" smtClean="0"/>
              <a:pPr/>
              <a:t>9/1/2012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54BB8F-3AED-4321-8E08-731FA3454894}" type="slidenum">
              <a:rPr lang="en-US" smtClean="0"/>
              <a:pPr/>
              <a:t>‹#›</a:t>
            </a:fld>
            <a:endParaRPr lang="en-US"/>
          </a:p>
        </p:txBody>
      </p:sp>
    </p:spTree>
    <p:extLst>
      <p:ext uri="{BB962C8B-B14F-4D97-AF65-F5344CB8AC3E}">
        <p14:creationId xmlns:p14="http://schemas.microsoft.com/office/powerpoint/2010/main" xmlns="" val="3681457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4D0E30E-B55A-4C87-A3AC-C0BB288E8B4E}" type="datetimeFigureOut">
              <a:rPr lang="en-US" smtClean="0"/>
              <a:pPr/>
              <a:t>9/1/2012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54BB8F-3AED-4321-8E08-731FA3454894}" type="slidenum">
              <a:rPr lang="en-US" smtClean="0"/>
              <a:pPr/>
              <a:t>‹#›</a:t>
            </a:fld>
            <a:endParaRPr lang="en-US"/>
          </a:p>
        </p:txBody>
      </p:sp>
    </p:spTree>
    <p:extLst>
      <p:ext uri="{BB962C8B-B14F-4D97-AF65-F5344CB8AC3E}">
        <p14:creationId xmlns:p14="http://schemas.microsoft.com/office/powerpoint/2010/main" xmlns="" val="13116914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6"/>
            <a:ext cx="1543050" cy="78020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86"/>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4D0E30E-B55A-4C87-A3AC-C0BB288E8B4E}" type="datetimeFigureOut">
              <a:rPr lang="en-US" smtClean="0"/>
              <a:pPr/>
              <a:t>9/1/2012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54BB8F-3AED-4321-8E08-731FA3454894}" type="slidenum">
              <a:rPr lang="en-US" smtClean="0"/>
              <a:pPr/>
              <a:t>‹#›</a:t>
            </a:fld>
            <a:endParaRPr lang="en-US"/>
          </a:p>
        </p:txBody>
      </p:sp>
    </p:spTree>
    <p:extLst>
      <p:ext uri="{BB962C8B-B14F-4D97-AF65-F5344CB8AC3E}">
        <p14:creationId xmlns:p14="http://schemas.microsoft.com/office/powerpoint/2010/main" xmlns="" val="37917409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4D0E30E-B55A-4C87-A3AC-C0BB288E8B4E}" type="datetimeFigureOut">
              <a:rPr lang="en-US" smtClean="0"/>
              <a:pPr/>
              <a:t>9/1/2012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54BB8F-3AED-4321-8E08-731FA3454894}" type="slidenum">
              <a:rPr lang="en-US" smtClean="0"/>
              <a:pPr/>
              <a:t>‹#›</a:t>
            </a:fld>
            <a:endParaRPr lang="en-US"/>
          </a:p>
        </p:txBody>
      </p:sp>
    </p:spTree>
    <p:extLst>
      <p:ext uri="{BB962C8B-B14F-4D97-AF65-F5344CB8AC3E}">
        <p14:creationId xmlns:p14="http://schemas.microsoft.com/office/powerpoint/2010/main" xmlns="" val="1012544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20"/>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4D0E30E-B55A-4C87-A3AC-C0BB288E8B4E}" type="datetimeFigureOut">
              <a:rPr lang="en-US" smtClean="0"/>
              <a:pPr/>
              <a:t>9/1/2012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54BB8F-3AED-4321-8E08-731FA3454894}" type="slidenum">
              <a:rPr lang="en-US" smtClean="0"/>
              <a:pPr/>
              <a:t>‹#›</a:t>
            </a:fld>
            <a:endParaRPr lang="en-US"/>
          </a:p>
        </p:txBody>
      </p:sp>
    </p:spTree>
    <p:extLst>
      <p:ext uri="{BB962C8B-B14F-4D97-AF65-F5344CB8AC3E}">
        <p14:creationId xmlns:p14="http://schemas.microsoft.com/office/powerpoint/2010/main" xmlns="" val="42346732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2"/>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133602"/>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4D0E30E-B55A-4C87-A3AC-C0BB288E8B4E}" type="datetimeFigureOut">
              <a:rPr lang="en-US" smtClean="0"/>
              <a:pPr/>
              <a:t>9/1/2012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54BB8F-3AED-4321-8E08-731FA3454894}" type="slidenum">
              <a:rPr lang="en-US" smtClean="0"/>
              <a:pPr/>
              <a:t>‹#›</a:t>
            </a:fld>
            <a:endParaRPr lang="en-US"/>
          </a:p>
        </p:txBody>
      </p:sp>
    </p:spTree>
    <p:extLst>
      <p:ext uri="{BB962C8B-B14F-4D97-AF65-F5344CB8AC3E}">
        <p14:creationId xmlns:p14="http://schemas.microsoft.com/office/powerpoint/2010/main" xmlns="" val="31879989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1"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1"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70"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70"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4D0E30E-B55A-4C87-A3AC-C0BB288E8B4E}" type="datetimeFigureOut">
              <a:rPr lang="en-US" smtClean="0"/>
              <a:pPr/>
              <a:t>9/1/2012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354BB8F-3AED-4321-8E08-731FA3454894}" type="slidenum">
              <a:rPr lang="en-US" smtClean="0"/>
              <a:pPr/>
              <a:t>‹#›</a:t>
            </a:fld>
            <a:endParaRPr lang="en-US"/>
          </a:p>
        </p:txBody>
      </p:sp>
    </p:spTree>
    <p:extLst>
      <p:ext uri="{BB962C8B-B14F-4D97-AF65-F5344CB8AC3E}">
        <p14:creationId xmlns:p14="http://schemas.microsoft.com/office/powerpoint/2010/main" xmlns="" val="31241776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4D0E30E-B55A-4C87-A3AC-C0BB288E8B4E}" type="datetimeFigureOut">
              <a:rPr lang="en-US" smtClean="0"/>
              <a:pPr/>
              <a:t>9/1/2012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354BB8F-3AED-4321-8E08-731FA3454894}" type="slidenum">
              <a:rPr lang="en-US" smtClean="0"/>
              <a:pPr/>
              <a:t>‹#›</a:t>
            </a:fld>
            <a:endParaRPr lang="en-US"/>
          </a:p>
        </p:txBody>
      </p:sp>
    </p:spTree>
    <p:extLst>
      <p:ext uri="{BB962C8B-B14F-4D97-AF65-F5344CB8AC3E}">
        <p14:creationId xmlns:p14="http://schemas.microsoft.com/office/powerpoint/2010/main" xmlns="" val="38176288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D0E30E-B55A-4C87-A3AC-C0BB288E8B4E}" type="datetimeFigureOut">
              <a:rPr lang="en-US" smtClean="0"/>
              <a:pPr/>
              <a:t>9/1/2012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354BB8F-3AED-4321-8E08-731FA3454894}" type="slidenum">
              <a:rPr lang="en-US" smtClean="0"/>
              <a:pPr/>
              <a:t>‹#›</a:t>
            </a:fld>
            <a:endParaRPr lang="en-US"/>
          </a:p>
        </p:txBody>
      </p:sp>
    </p:spTree>
    <p:extLst>
      <p:ext uri="{BB962C8B-B14F-4D97-AF65-F5344CB8AC3E}">
        <p14:creationId xmlns:p14="http://schemas.microsoft.com/office/powerpoint/2010/main" xmlns="" val="214447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1"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8" y="364069"/>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1" y="1913469"/>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4D0E30E-B55A-4C87-A3AC-C0BB288E8B4E}" type="datetimeFigureOut">
              <a:rPr lang="en-US" smtClean="0"/>
              <a:pPr/>
              <a:t>9/1/2012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54BB8F-3AED-4321-8E08-731FA3454894}" type="slidenum">
              <a:rPr lang="en-US" smtClean="0"/>
              <a:pPr/>
              <a:t>‹#›</a:t>
            </a:fld>
            <a:endParaRPr lang="en-US"/>
          </a:p>
        </p:txBody>
      </p:sp>
    </p:spTree>
    <p:extLst>
      <p:ext uri="{BB962C8B-B14F-4D97-AF65-F5344CB8AC3E}">
        <p14:creationId xmlns:p14="http://schemas.microsoft.com/office/powerpoint/2010/main" xmlns="" val="9221312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1"/>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2"/>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4D0E30E-B55A-4C87-A3AC-C0BB288E8B4E}" type="datetimeFigureOut">
              <a:rPr lang="en-US" smtClean="0"/>
              <a:pPr/>
              <a:t>9/1/2012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54BB8F-3AED-4321-8E08-731FA3454894}" type="slidenum">
              <a:rPr lang="en-US" smtClean="0"/>
              <a:pPr/>
              <a:t>‹#›</a:t>
            </a:fld>
            <a:endParaRPr lang="en-US"/>
          </a:p>
        </p:txBody>
      </p:sp>
    </p:spTree>
    <p:extLst>
      <p:ext uri="{BB962C8B-B14F-4D97-AF65-F5344CB8AC3E}">
        <p14:creationId xmlns:p14="http://schemas.microsoft.com/office/powerpoint/2010/main" xmlns="" val="39134562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2"/>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6"/>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C4D0E30E-B55A-4C87-A3AC-C0BB288E8B4E}" type="datetimeFigureOut">
              <a:rPr lang="en-US" smtClean="0"/>
              <a:pPr/>
              <a:t>9/1/2012</a:t>
            </a:fld>
            <a:endParaRPr lang="en-US"/>
          </a:p>
        </p:txBody>
      </p:sp>
      <p:sp>
        <p:nvSpPr>
          <p:cNvPr id="5" name="Footer Placeholder 4"/>
          <p:cNvSpPr>
            <a:spLocks noGrp="1"/>
          </p:cNvSpPr>
          <p:nvPr>
            <p:ph type="ftr" sz="quarter" idx="3"/>
          </p:nvPr>
        </p:nvSpPr>
        <p:spPr>
          <a:xfrm>
            <a:off x="2343150" y="8475136"/>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6"/>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E354BB8F-3AED-4321-8E08-731FA3454894}" type="slidenum">
              <a:rPr lang="en-US" smtClean="0"/>
              <a:pPr/>
              <a:t>‹#›</a:t>
            </a:fld>
            <a:endParaRPr lang="en-US"/>
          </a:p>
        </p:txBody>
      </p:sp>
    </p:spTree>
    <p:extLst>
      <p:ext uri="{BB962C8B-B14F-4D97-AF65-F5344CB8AC3E}">
        <p14:creationId xmlns:p14="http://schemas.microsoft.com/office/powerpoint/2010/main" xmlns="" val="5153712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wmf"/><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wmf"/><Relationship Id="rId5" Type="http://schemas.openxmlformats.org/officeDocument/2006/relationships/image" Target="../media/image4.wmf"/><Relationship Id="rId4" Type="http://schemas.openxmlformats.org/officeDocument/2006/relationships/image" Target="../media/image3.png"/><Relationship Id="rId9" Type="http://schemas.openxmlformats.org/officeDocument/2006/relationships/image" Target="../media/image8.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00275" y="0"/>
            <a:ext cx="1990725" cy="584775"/>
          </a:xfrm>
          <a:prstGeom prst="rect">
            <a:avLst/>
          </a:prstGeom>
          <a:noFill/>
        </p:spPr>
        <p:txBody>
          <a:bodyPr wrap="square" rtlCol="0">
            <a:spAutoFit/>
          </a:bodyPr>
          <a:lstStyle/>
          <a:p>
            <a:r>
              <a:rPr lang="en-US" sz="3200" dirty="0" smtClean="0">
                <a:latin typeface="Stencil" pitchFamily="82" charset="0"/>
              </a:rPr>
              <a:t>Join Us</a:t>
            </a:r>
            <a:endParaRPr lang="en-US" sz="2400" dirty="0">
              <a:latin typeface="Stencil" pitchFamily="82" charset="0"/>
            </a:endParaRPr>
          </a:p>
        </p:txBody>
      </p:sp>
      <p:pic>
        <p:nvPicPr>
          <p:cNvPr id="5"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rot="1042096">
            <a:off x="4905896" y="152401"/>
            <a:ext cx="1676400" cy="108217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4" name="TextBox 3"/>
          <p:cNvSpPr txBox="1"/>
          <p:nvPr/>
        </p:nvSpPr>
        <p:spPr>
          <a:xfrm>
            <a:off x="152400" y="8458200"/>
            <a:ext cx="4629150" cy="577081"/>
          </a:xfrm>
          <a:prstGeom prst="rect">
            <a:avLst/>
          </a:prstGeom>
          <a:noFill/>
        </p:spPr>
        <p:txBody>
          <a:bodyPr wrap="square" rtlCol="0">
            <a:spAutoFit/>
          </a:bodyPr>
          <a:lstStyle/>
          <a:p>
            <a:r>
              <a:rPr lang="en-US" sz="1050" b="1" dirty="0" smtClean="0">
                <a:latin typeface="Arial Narrow" pitchFamily="34" charset="0"/>
              </a:rPr>
              <a:t>Contact</a:t>
            </a:r>
            <a:r>
              <a:rPr lang="en-US" sz="1050" b="1" dirty="0">
                <a:latin typeface="Arial Narrow" pitchFamily="34" charset="0"/>
              </a:rPr>
              <a:t>:  Tamra Herb        </a:t>
            </a:r>
            <a:r>
              <a:rPr lang="en-US" sz="1050" b="1" dirty="0" smtClean="0">
                <a:latin typeface="Arial Narrow" pitchFamily="34" charset="0"/>
              </a:rPr>
              <a:t>Owner </a:t>
            </a:r>
            <a:r>
              <a:rPr lang="en-US" sz="1050" b="1" dirty="0">
                <a:latin typeface="Arial Narrow" pitchFamily="34" charset="0"/>
              </a:rPr>
              <a:t>/ Coordinator</a:t>
            </a:r>
          </a:p>
          <a:p>
            <a:r>
              <a:rPr lang="en-US" sz="1050" b="1" dirty="0">
                <a:latin typeface="Arial Narrow" pitchFamily="34" charset="0"/>
              </a:rPr>
              <a:t>Phone:  (619) </a:t>
            </a:r>
            <a:r>
              <a:rPr lang="en-US" sz="1050" b="1" dirty="0" smtClean="0">
                <a:latin typeface="Arial Narrow" pitchFamily="34" charset="0"/>
              </a:rPr>
              <a:t>549-1502</a:t>
            </a:r>
            <a:r>
              <a:rPr lang="en-US" sz="1050" b="1" dirty="0">
                <a:latin typeface="Arial Narrow" pitchFamily="34" charset="0"/>
              </a:rPr>
              <a:t> </a:t>
            </a:r>
            <a:r>
              <a:rPr lang="en-US" sz="1050" b="1" dirty="0" smtClean="0">
                <a:latin typeface="Arial Narrow" pitchFamily="34" charset="0"/>
              </a:rPr>
              <a:t>      Email: </a:t>
            </a:r>
            <a:r>
              <a:rPr lang="en-US" sz="1050" b="1" dirty="0">
                <a:latin typeface="Arial Narrow" pitchFamily="34" charset="0"/>
              </a:rPr>
              <a:t>bcbcsd@gmail.com</a:t>
            </a:r>
          </a:p>
          <a:p>
            <a:r>
              <a:rPr lang="en-US" sz="1050" b="1" dirty="0">
                <a:latin typeface="Arial Narrow" pitchFamily="34" charset="0"/>
              </a:rPr>
              <a:t>Website:  </a:t>
            </a:r>
            <a:r>
              <a:rPr lang="en-US" sz="1050" b="1" u="sng" dirty="0">
                <a:latin typeface="Arial Narrow" pitchFamily="34" charset="0"/>
              </a:rPr>
              <a:t>www.bcbcsd.com</a:t>
            </a:r>
            <a:r>
              <a:rPr lang="en-US" sz="1050" b="1" dirty="0">
                <a:latin typeface="Arial Narrow" pitchFamily="34" charset="0"/>
              </a:rPr>
              <a:t>     National Website : </a:t>
            </a:r>
            <a:r>
              <a:rPr lang="en-US" sz="1050" b="1" dirty="0" smtClean="0">
                <a:latin typeface="Arial Narrow" pitchFamily="34" charset="0"/>
              </a:rPr>
              <a:t>www.beatcancerbootcamp.com</a:t>
            </a:r>
            <a:endParaRPr lang="en-US" sz="1050" b="1" dirty="0">
              <a:latin typeface="Arial Narrow" pitchFamily="34" charset="0"/>
            </a:endParaRPr>
          </a:p>
        </p:txBody>
      </p:sp>
      <p:sp>
        <p:nvSpPr>
          <p:cNvPr id="6" name="TextBox 5"/>
          <p:cNvSpPr txBox="1"/>
          <p:nvPr/>
        </p:nvSpPr>
        <p:spPr>
          <a:xfrm>
            <a:off x="76200" y="990600"/>
            <a:ext cx="5767388" cy="738664"/>
          </a:xfrm>
          <a:prstGeom prst="rect">
            <a:avLst/>
          </a:prstGeom>
          <a:noFill/>
        </p:spPr>
        <p:txBody>
          <a:bodyPr wrap="square" rtlCol="0">
            <a:spAutoFit/>
          </a:bodyPr>
          <a:lstStyle/>
          <a:p>
            <a:pPr algn="ctr"/>
            <a:r>
              <a:rPr lang="en-US" sz="2800" dirty="0">
                <a:latin typeface="Stencil" pitchFamily="82" charset="0"/>
              </a:rPr>
              <a:t>“Beat Cancer Boot Camp</a:t>
            </a:r>
            <a:r>
              <a:rPr lang="en-US" sz="2800" dirty="0" smtClean="0">
                <a:latin typeface="Stencil" pitchFamily="82" charset="0"/>
              </a:rPr>
              <a:t>”</a:t>
            </a:r>
          </a:p>
          <a:p>
            <a:pPr algn="ctr"/>
            <a:r>
              <a:rPr lang="en-US" sz="1400" b="1" dirty="0"/>
              <a:t>Kick-Off Media Event </a:t>
            </a:r>
            <a:r>
              <a:rPr lang="en-US" sz="1400" dirty="0"/>
              <a:t>with Anita </a:t>
            </a:r>
            <a:r>
              <a:rPr lang="en-US" sz="1400" dirty="0" err="1"/>
              <a:t>Kellman</a:t>
            </a:r>
            <a:r>
              <a:rPr lang="en-US" sz="1400" dirty="0"/>
              <a:t> &amp; Tamra Herb</a:t>
            </a:r>
          </a:p>
        </p:txBody>
      </p:sp>
      <p:sp>
        <p:nvSpPr>
          <p:cNvPr id="7" name="TextBox 6"/>
          <p:cNvSpPr txBox="1"/>
          <p:nvPr/>
        </p:nvSpPr>
        <p:spPr>
          <a:xfrm>
            <a:off x="1066800" y="2286000"/>
            <a:ext cx="5715000" cy="1077218"/>
          </a:xfrm>
          <a:prstGeom prst="rect">
            <a:avLst/>
          </a:prstGeom>
          <a:noFill/>
        </p:spPr>
        <p:txBody>
          <a:bodyPr wrap="square" rtlCol="0">
            <a:spAutoFit/>
          </a:bodyPr>
          <a:lstStyle/>
          <a:p>
            <a:r>
              <a:rPr lang="en-US" sz="1400" dirty="0" smtClean="0">
                <a:latin typeface="Arial Narrow" pitchFamily="34" charset="0"/>
              </a:rPr>
              <a:t>◄ Special guest </a:t>
            </a:r>
            <a:r>
              <a:rPr lang="en-US" sz="1400" b="1" dirty="0" smtClean="0">
                <a:latin typeface="Arial Narrow" pitchFamily="34" charset="0"/>
              </a:rPr>
              <a:t>Anita </a:t>
            </a:r>
            <a:r>
              <a:rPr lang="en-US" sz="1400" b="1" dirty="0" err="1" smtClean="0">
                <a:latin typeface="Arial Narrow" pitchFamily="34" charset="0"/>
              </a:rPr>
              <a:t>Kellman</a:t>
            </a:r>
            <a:r>
              <a:rPr lang="en-US" sz="1400" dirty="0" smtClean="0">
                <a:latin typeface="Arial Narrow" pitchFamily="34" charset="0"/>
              </a:rPr>
              <a:t> , R.T. (R)(M).</a:t>
            </a:r>
          </a:p>
          <a:p>
            <a:r>
              <a:rPr lang="en-US" sz="1000" b="1" dirty="0">
                <a:latin typeface="Arial Narrow" pitchFamily="34" charset="0"/>
              </a:rPr>
              <a:t>T</a:t>
            </a:r>
            <a:r>
              <a:rPr lang="en-US" sz="1000" dirty="0" smtClean="0">
                <a:latin typeface="Arial Narrow" pitchFamily="34" charset="0"/>
              </a:rPr>
              <a:t>he founder of the original </a:t>
            </a:r>
            <a:r>
              <a:rPr lang="en-US" sz="1000" i="1" dirty="0" smtClean="0">
                <a:latin typeface="Arial Narrow" pitchFamily="34" charset="0"/>
              </a:rPr>
              <a:t>Beat Cancer Boot Camp</a:t>
            </a:r>
            <a:r>
              <a:rPr lang="en-US" sz="1000" dirty="0" smtClean="0">
                <a:latin typeface="Arial Narrow" pitchFamily="34" charset="0"/>
              </a:rPr>
              <a:t> in 2004 in Tucson AZ will be coming to San Diego, CA to join </a:t>
            </a:r>
            <a:r>
              <a:rPr lang="en-US" sz="1000" b="1" dirty="0" smtClean="0">
                <a:latin typeface="Arial Narrow" pitchFamily="34" charset="0"/>
              </a:rPr>
              <a:t>Tamra Herb</a:t>
            </a:r>
            <a:r>
              <a:rPr lang="en-US" sz="1000" dirty="0" smtClean="0">
                <a:latin typeface="Arial Narrow" pitchFamily="34" charset="0"/>
              </a:rPr>
              <a:t> to launch </a:t>
            </a:r>
            <a:r>
              <a:rPr lang="en-US" sz="1050" b="1" dirty="0" smtClean="0">
                <a:latin typeface="Arial Narrow" pitchFamily="34" charset="0"/>
              </a:rPr>
              <a:t>California’s first and only </a:t>
            </a:r>
            <a:r>
              <a:rPr lang="en-US" sz="1000" dirty="0" smtClean="0">
                <a:latin typeface="Arial Narrow" pitchFamily="34" charset="0"/>
              </a:rPr>
              <a:t>Beat Cancer Boot Camp – Santee Chapter.  Affectionately known as “Sarge” Anita, a clinical liaison specializing in breast biopsies and other procedures for a Tucson Breast Surgeon, has worked in the medical field for nearly 30 years.  After recently appearing at the </a:t>
            </a:r>
            <a:r>
              <a:rPr lang="en-US" sz="1000" b="1" dirty="0" smtClean="0">
                <a:latin typeface="Arial Narrow" pitchFamily="34" charset="0"/>
              </a:rPr>
              <a:t>Los Angeles Revlon Entertainment Industry Foundation </a:t>
            </a:r>
            <a:r>
              <a:rPr lang="en-US" sz="1000" dirty="0">
                <a:latin typeface="Arial Narrow" pitchFamily="34" charset="0"/>
              </a:rPr>
              <a:t>(</a:t>
            </a:r>
            <a:r>
              <a:rPr lang="en-US" sz="1000" dirty="0" smtClean="0">
                <a:latin typeface="Arial Narrow" pitchFamily="34" charset="0"/>
              </a:rPr>
              <a:t>May 2012) Anita teamed up with Tamra Herb to launch BCBC in San Diego.</a:t>
            </a:r>
            <a:endParaRPr lang="en-US" sz="1000" dirty="0">
              <a:latin typeface="Arial Narrow" pitchFamily="34" charset="0"/>
            </a:endParaRPr>
          </a:p>
        </p:txBody>
      </p:sp>
      <p:pic>
        <p:nvPicPr>
          <p:cNvPr id="8" name="Picture 7"/>
          <p:cNvPicPr/>
          <p:nvPr/>
        </p:nvPicPr>
        <p:blipFill>
          <a:blip r:embed="rId3" cstate="print"/>
          <a:stretch>
            <a:fillRect/>
          </a:stretch>
        </p:blipFill>
        <p:spPr bwMode="auto">
          <a:xfrm flipH="1">
            <a:off x="228600" y="2133600"/>
            <a:ext cx="838199" cy="1219200"/>
          </a:xfrm>
          <a:prstGeom prst="rect">
            <a:avLst/>
          </a:prstGeom>
          <a:ln>
            <a:noFill/>
          </a:ln>
          <a:extLst>
            <a:ext uri="{53640926-AAD7-44D8-BBD7-CCE9431645EC}">
              <a14:shadowObscured xmlns:a14="http://schemas.microsoft.com/office/drawing/2010/main" xmlns=""/>
            </a:ext>
          </a:extLst>
        </p:spPr>
      </p:pic>
      <p:sp>
        <p:nvSpPr>
          <p:cNvPr id="9" name="TextBox 8"/>
          <p:cNvSpPr txBox="1"/>
          <p:nvPr/>
        </p:nvSpPr>
        <p:spPr>
          <a:xfrm>
            <a:off x="76200" y="3318302"/>
            <a:ext cx="1752600" cy="415498"/>
          </a:xfrm>
          <a:prstGeom prst="rect">
            <a:avLst/>
          </a:prstGeom>
          <a:noFill/>
        </p:spPr>
        <p:txBody>
          <a:bodyPr wrap="square" rtlCol="0">
            <a:spAutoFit/>
          </a:bodyPr>
          <a:lstStyle/>
          <a:p>
            <a:r>
              <a:rPr lang="en-US" sz="1050" b="1" dirty="0" smtClean="0"/>
              <a:t>Anita “Sarge” </a:t>
            </a:r>
            <a:r>
              <a:rPr lang="en-US" sz="1050" b="1" dirty="0" err="1"/>
              <a:t>Kellman</a:t>
            </a:r>
            <a:r>
              <a:rPr lang="en-US" sz="1050" b="1" dirty="0"/>
              <a:t> R.T.</a:t>
            </a:r>
            <a:endParaRPr lang="en-US" sz="1050" dirty="0"/>
          </a:p>
          <a:p>
            <a:r>
              <a:rPr lang="en-US" sz="1000" dirty="0" smtClean="0">
                <a:latin typeface="Arial Narrow" pitchFamily="34" charset="0"/>
              </a:rPr>
              <a:t>-Founder – BCBC</a:t>
            </a:r>
            <a:endParaRPr lang="en-US" sz="1000" dirty="0">
              <a:latin typeface="Arial Narrow" pitchFamily="34" charset="0"/>
            </a:endParaRPr>
          </a:p>
        </p:txBody>
      </p:sp>
      <p:sp>
        <p:nvSpPr>
          <p:cNvPr id="10" name="TextBox 9"/>
          <p:cNvSpPr txBox="1"/>
          <p:nvPr/>
        </p:nvSpPr>
        <p:spPr>
          <a:xfrm>
            <a:off x="76200" y="3464749"/>
            <a:ext cx="6858000" cy="1031051"/>
          </a:xfrm>
          <a:prstGeom prst="rect">
            <a:avLst/>
          </a:prstGeom>
          <a:noFill/>
        </p:spPr>
        <p:txBody>
          <a:bodyPr wrap="square" rtlCol="0">
            <a:spAutoFit/>
          </a:bodyPr>
          <a:lstStyle/>
          <a:p>
            <a:r>
              <a:rPr lang="en-US" sz="1050" b="1" dirty="0"/>
              <a:t>	</a:t>
            </a:r>
            <a:r>
              <a:rPr lang="en-US" sz="1050" b="1" dirty="0" smtClean="0"/>
              <a:t>	</a:t>
            </a:r>
            <a:r>
              <a:rPr lang="en-US" sz="1400" b="1" u="sng" dirty="0" smtClean="0"/>
              <a:t>What </a:t>
            </a:r>
            <a:r>
              <a:rPr lang="en-US" sz="1400" b="1" u="sng" dirty="0"/>
              <a:t>are “Beat Cancer Boot Camps</a:t>
            </a:r>
            <a:r>
              <a:rPr lang="en-US" sz="1400" b="1" u="sng" dirty="0" smtClean="0"/>
              <a:t>”?</a:t>
            </a:r>
          </a:p>
          <a:p>
            <a:endParaRPr lang="en-US" sz="300" dirty="0"/>
          </a:p>
          <a:p>
            <a:r>
              <a:rPr lang="en-US" sz="1100" b="1" dirty="0" smtClean="0"/>
              <a:t>BCBCs </a:t>
            </a:r>
            <a:r>
              <a:rPr lang="en-US" sz="1100" b="1" dirty="0"/>
              <a:t>are open to anyone who wants to join the battle against cancer</a:t>
            </a:r>
            <a:r>
              <a:rPr lang="en-US" sz="1100" dirty="0"/>
              <a:t>.  </a:t>
            </a:r>
            <a:r>
              <a:rPr lang="en-US" sz="1050" dirty="0"/>
              <a:t>Exercise is vital for anyone going through cancer and recovery. BCBC will condition your mind and body and is geared toward ALL fitness levels, so everyone can participate!  With the help of scaled-down</a:t>
            </a:r>
            <a:r>
              <a:rPr lang="en-US" sz="1100" dirty="0"/>
              <a:t> </a:t>
            </a:r>
            <a:r>
              <a:rPr lang="en-US" sz="1100" b="1" dirty="0"/>
              <a:t>NAVY SEAL TRAINING</a:t>
            </a:r>
            <a:r>
              <a:rPr lang="en-US" sz="1050" dirty="0"/>
              <a:t> fitness methods BCBCs turn any “woe is me” attitude into an optimistic outlook empowered by other BCBC members’ support</a:t>
            </a:r>
            <a:r>
              <a:rPr lang="en-US" sz="1050" dirty="0" smtClean="0"/>
              <a:t>.</a:t>
            </a:r>
            <a:endParaRPr lang="en-US" sz="1050" dirty="0"/>
          </a:p>
        </p:txBody>
      </p:sp>
      <p:pic>
        <p:nvPicPr>
          <p:cNvPr id="1026" name="Picture 2"/>
          <p:cNvPicPr>
            <a:picLocks noChangeAspect="1" noChangeArrowheads="1"/>
          </p:cNvPicPr>
          <p:nvPr/>
        </p:nvPicPr>
        <p:blipFill rotWithShape="1">
          <a:blip r:embed="rId4" cstate="print">
            <a:extLst>
              <a:ext uri="{28A0092B-C50C-407E-A947-70E740481C1C}">
                <a14:useLocalDpi xmlns:a14="http://schemas.microsoft.com/office/drawing/2010/main" xmlns="" val="0"/>
              </a:ext>
            </a:extLst>
          </a:blip>
          <a:srcRect b="10038"/>
          <a:stretch/>
        </p:blipFill>
        <p:spPr bwMode="auto">
          <a:xfrm>
            <a:off x="6019800" y="4381500"/>
            <a:ext cx="622484" cy="9525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11" name="TextBox 10"/>
          <p:cNvSpPr txBox="1"/>
          <p:nvPr/>
        </p:nvSpPr>
        <p:spPr>
          <a:xfrm>
            <a:off x="1" y="4456837"/>
            <a:ext cx="6019800" cy="877163"/>
          </a:xfrm>
          <a:prstGeom prst="rect">
            <a:avLst/>
          </a:prstGeom>
          <a:noFill/>
        </p:spPr>
        <p:txBody>
          <a:bodyPr wrap="square" rtlCol="0">
            <a:spAutoFit/>
          </a:bodyPr>
          <a:lstStyle/>
          <a:p>
            <a:pPr algn="r"/>
            <a:r>
              <a:rPr lang="en-US" sz="1100" b="1" dirty="0" smtClean="0"/>
              <a:t>Tamra </a:t>
            </a:r>
            <a:r>
              <a:rPr lang="en-US" sz="1100" b="1" dirty="0"/>
              <a:t>Herb, N.D. ACE, </a:t>
            </a:r>
            <a:r>
              <a:rPr lang="en-US" sz="1100" b="1" dirty="0" smtClean="0"/>
              <a:t>BCBC-</a:t>
            </a:r>
            <a:r>
              <a:rPr lang="en-US" sz="1100" b="1" dirty="0" err="1" smtClean="0"/>
              <a:t>SanDiego</a:t>
            </a:r>
            <a:r>
              <a:rPr lang="en-US" sz="1100" b="1" dirty="0" smtClean="0"/>
              <a:t>  </a:t>
            </a:r>
            <a:r>
              <a:rPr lang="en-US" sz="1100" b="1" dirty="0" smtClean="0">
                <a:latin typeface="Times New Roman"/>
                <a:cs typeface="Times New Roman"/>
              </a:rPr>
              <a:t>►</a:t>
            </a:r>
            <a:endParaRPr lang="en-US" sz="1100" dirty="0"/>
          </a:p>
          <a:p>
            <a:pPr algn="r"/>
            <a:r>
              <a:rPr lang="en-US" sz="1000" dirty="0"/>
              <a:t>An </a:t>
            </a:r>
            <a:r>
              <a:rPr lang="en-US" sz="1000" b="1" dirty="0"/>
              <a:t>ACE</a:t>
            </a:r>
            <a:r>
              <a:rPr lang="en-US" sz="1000" dirty="0"/>
              <a:t> Certified Personal Trainer for over 16 years, Dietician and Naturopathic Doctor </a:t>
            </a:r>
            <a:r>
              <a:rPr lang="en-US" sz="1000" dirty="0" smtClean="0"/>
              <a:t>who’s </a:t>
            </a:r>
            <a:r>
              <a:rPr lang="en-US" sz="1000" dirty="0"/>
              <a:t>worked in </a:t>
            </a:r>
            <a:r>
              <a:rPr lang="en-US" sz="1000" dirty="0" smtClean="0"/>
              <a:t>the health </a:t>
            </a:r>
            <a:r>
              <a:rPr lang="en-US" sz="1000" dirty="0"/>
              <a:t>field for over 20 years helping clients with all kinds of medical conditions including cancer </a:t>
            </a:r>
            <a:r>
              <a:rPr lang="en-US" sz="1000" dirty="0" smtClean="0"/>
              <a:t>recovery survivors</a:t>
            </a:r>
            <a:r>
              <a:rPr lang="en-US" sz="1000" dirty="0"/>
              <a:t>.  Tamra</a:t>
            </a:r>
            <a:r>
              <a:rPr lang="en-US" sz="1000" dirty="0" smtClean="0"/>
              <a:t>, who’s </a:t>
            </a:r>
            <a:r>
              <a:rPr lang="en-US" sz="1000" dirty="0"/>
              <a:t>own parents lost their battles to Cancer, uses her Knowledge and </a:t>
            </a:r>
            <a:r>
              <a:rPr lang="en-US" sz="1000" dirty="0" smtClean="0"/>
              <a:t>motivation to empower </a:t>
            </a:r>
            <a:r>
              <a:rPr lang="en-US" sz="1000" dirty="0"/>
              <a:t>people Physically, Nutritionally and Mentally to make permanent life style </a:t>
            </a:r>
            <a:r>
              <a:rPr lang="en-US" sz="1000" dirty="0" smtClean="0"/>
              <a:t>changes!</a:t>
            </a:r>
            <a:endParaRPr lang="en-US" sz="1000" dirty="0"/>
          </a:p>
        </p:txBody>
      </p:sp>
      <p:sp>
        <p:nvSpPr>
          <p:cNvPr id="14" name="TextBox 13"/>
          <p:cNvSpPr txBox="1"/>
          <p:nvPr/>
        </p:nvSpPr>
        <p:spPr>
          <a:xfrm>
            <a:off x="661988" y="5407223"/>
            <a:ext cx="5205412" cy="307777"/>
          </a:xfrm>
          <a:prstGeom prst="rect">
            <a:avLst/>
          </a:prstGeom>
          <a:noFill/>
        </p:spPr>
        <p:txBody>
          <a:bodyPr wrap="square" rtlCol="0">
            <a:spAutoFit/>
          </a:bodyPr>
          <a:lstStyle/>
          <a:p>
            <a:pPr algn="ctr"/>
            <a:r>
              <a:rPr lang="en-US" sz="1400" b="1" u="sng" dirty="0"/>
              <a:t>Scheduled Speakers at the Kick-Off </a:t>
            </a:r>
            <a:r>
              <a:rPr lang="en-US" sz="1400" b="1" u="sng" dirty="0" smtClean="0"/>
              <a:t>Event</a:t>
            </a:r>
            <a:endParaRPr lang="en-US" sz="1400" dirty="0"/>
          </a:p>
        </p:txBody>
      </p:sp>
      <p:pic>
        <p:nvPicPr>
          <p:cNvPr id="15" name="Picture 14"/>
          <p:cNvPicPr/>
          <p:nvPr/>
        </p:nvPicPr>
        <p:blipFill>
          <a:blip r:embed="rId5" cstate="print">
            <a:lum contrast="20000"/>
            <a:extLst>
              <a:ext uri="{28A0092B-C50C-407E-A947-70E740481C1C}">
                <a14:useLocalDpi xmlns:a14="http://schemas.microsoft.com/office/drawing/2010/main" xmlns="" val="0"/>
              </a:ext>
            </a:extLst>
          </a:blip>
          <a:srcRect/>
          <a:stretch>
            <a:fillRect/>
          </a:stretch>
        </p:blipFill>
        <p:spPr bwMode="auto">
          <a:xfrm>
            <a:off x="152400" y="5562600"/>
            <a:ext cx="845820" cy="914400"/>
          </a:xfrm>
          <a:prstGeom prst="rect">
            <a:avLst/>
          </a:prstGeom>
          <a:noFill/>
          <a:ln>
            <a:noFill/>
          </a:ln>
        </p:spPr>
      </p:pic>
      <p:sp>
        <p:nvSpPr>
          <p:cNvPr id="16" name="Text Box 16"/>
          <p:cNvSpPr txBox="1">
            <a:spLocks/>
          </p:cNvSpPr>
          <p:nvPr/>
        </p:nvSpPr>
        <p:spPr>
          <a:xfrm>
            <a:off x="914400" y="5676900"/>
            <a:ext cx="5867400" cy="876300"/>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15000"/>
              </a:lnSpc>
              <a:spcBef>
                <a:spcPts val="0"/>
              </a:spcBef>
              <a:spcAft>
                <a:spcPts val="0"/>
              </a:spcAft>
            </a:pPr>
            <a:r>
              <a:rPr lang="en-US" sz="1200" b="1" dirty="0" smtClean="0">
                <a:effectLst/>
                <a:latin typeface="Times New Roman"/>
                <a:ea typeface="Calibri"/>
                <a:cs typeface="Times New Roman"/>
              </a:rPr>
              <a:t>◄ </a:t>
            </a:r>
            <a:r>
              <a:rPr lang="en-US" sz="1200" b="1" dirty="0" smtClean="0">
                <a:effectLst/>
                <a:latin typeface="Arial"/>
                <a:ea typeface="Calibri"/>
                <a:cs typeface="Times New Roman"/>
              </a:rPr>
              <a:t>Jack Dale </a:t>
            </a:r>
            <a:endParaRPr lang="en-US" sz="1100" dirty="0">
              <a:effectLst/>
              <a:ea typeface="Calibri"/>
              <a:cs typeface="Times New Roman"/>
            </a:endParaRPr>
          </a:p>
          <a:p>
            <a:pPr marL="0" marR="0">
              <a:spcBef>
                <a:spcPts val="0"/>
              </a:spcBef>
              <a:spcAft>
                <a:spcPts val="0"/>
              </a:spcAft>
            </a:pPr>
            <a:r>
              <a:rPr lang="en-US" sz="1000" dirty="0">
                <a:effectLst/>
                <a:latin typeface="Arial Narrow"/>
                <a:ea typeface="Calibri"/>
                <a:cs typeface="Times New Roman"/>
              </a:rPr>
              <a:t>Santee City Council Member since 1986 and elected Mayor in 1992 and re elected in 1996.  In 2000 he moved back as a council member where he has continued to serve Santee.  With 5 children and 2 grand-daughters, he is the 1st Vice Chair of </a:t>
            </a:r>
            <a:r>
              <a:rPr lang="en-US" sz="1000" dirty="0" smtClean="0">
                <a:effectLst/>
                <a:latin typeface="Arial Narrow"/>
                <a:ea typeface="Calibri"/>
                <a:cs typeface="Times New Roman"/>
              </a:rPr>
              <a:t>SANDAG </a:t>
            </a:r>
            <a:r>
              <a:rPr lang="en-US" sz="1000" dirty="0">
                <a:effectLst/>
                <a:latin typeface="Arial Narrow"/>
                <a:ea typeface="Calibri"/>
                <a:cs typeface="Times New Roman"/>
              </a:rPr>
              <a:t>where he also serves as the chair of the Transportation Committee.</a:t>
            </a:r>
            <a:endParaRPr lang="en-US" sz="1100" dirty="0">
              <a:effectLst/>
              <a:ea typeface="Calibri"/>
              <a:cs typeface="Times New Roman"/>
            </a:endParaRPr>
          </a:p>
        </p:txBody>
      </p:sp>
      <p:pic>
        <p:nvPicPr>
          <p:cNvPr id="18" name="Picture 17"/>
          <p:cNvPicPr/>
          <p:nvPr/>
        </p:nvPicPr>
        <p:blipFill>
          <a:blip r:embed="rId6" cstate="print">
            <a:extLst>
              <a:ext uri="{28A0092B-C50C-407E-A947-70E740481C1C}">
                <a14:useLocalDpi xmlns:a14="http://schemas.microsoft.com/office/drawing/2010/main" xmlns="" val="0"/>
              </a:ext>
            </a:extLst>
          </a:blip>
          <a:srcRect/>
          <a:stretch>
            <a:fillRect/>
          </a:stretch>
        </p:blipFill>
        <p:spPr bwMode="auto">
          <a:xfrm>
            <a:off x="5884545" y="6400800"/>
            <a:ext cx="821055" cy="1064260"/>
          </a:xfrm>
          <a:prstGeom prst="rect">
            <a:avLst/>
          </a:prstGeom>
          <a:noFill/>
          <a:ln>
            <a:noFill/>
          </a:ln>
        </p:spPr>
      </p:pic>
      <p:sp>
        <p:nvSpPr>
          <p:cNvPr id="19" name="Text Box 23"/>
          <p:cNvSpPr txBox="1">
            <a:spLocks/>
          </p:cNvSpPr>
          <p:nvPr/>
        </p:nvSpPr>
        <p:spPr>
          <a:xfrm>
            <a:off x="990599" y="7467600"/>
            <a:ext cx="5791201" cy="1019175"/>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15000"/>
              </a:lnSpc>
              <a:spcBef>
                <a:spcPts val="0"/>
              </a:spcBef>
              <a:spcAft>
                <a:spcPts val="0"/>
              </a:spcAft>
            </a:pPr>
            <a:r>
              <a:rPr lang="en-US" sz="1200" b="1" dirty="0" smtClean="0">
                <a:effectLst/>
                <a:latin typeface="Times New Roman"/>
                <a:ea typeface="Calibri"/>
                <a:cs typeface="Times New Roman"/>
              </a:rPr>
              <a:t>◄ </a:t>
            </a:r>
            <a:r>
              <a:rPr lang="en-US" sz="1200" b="1" dirty="0" smtClean="0">
                <a:effectLst/>
                <a:latin typeface="Arial"/>
                <a:ea typeface="Calibri"/>
                <a:cs typeface="Times New Roman"/>
              </a:rPr>
              <a:t>Dr</a:t>
            </a:r>
            <a:r>
              <a:rPr lang="en-US" sz="1200" b="1" dirty="0">
                <a:effectLst/>
                <a:latin typeface="Arial"/>
                <a:ea typeface="Calibri"/>
                <a:cs typeface="Times New Roman"/>
              </a:rPr>
              <a:t>. Mohan </a:t>
            </a:r>
            <a:r>
              <a:rPr lang="en-US" sz="1200" b="1" dirty="0" err="1" smtClean="0">
                <a:effectLst/>
                <a:latin typeface="Arial"/>
                <a:ea typeface="Calibri"/>
                <a:cs typeface="Times New Roman"/>
              </a:rPr>
              <a:t>Krishnamoorthy</a:t>
            </a:r>
            <a:endParaRPr lang="en-US" sz="1100" dirty="0">
              <a:effectLst/>
              <a:ea typeface="Calibri"/>
              <a:cs typeface="Times New Roman"/>
            </a:endParaRPr>
          </a:p>
          <a:p>
            <a:pPr marL="0" marR="0">
              <a:spcBef>
                <a:spcPts val="0"/>
              </a:spcBef>
              <a:spcAft>
                <a:spcPts val="0"/>
              </a:spcAft>
            </a:pPr>
            <a:r>
              <a:rPr lang="en-US" sz="1000" dirty="0">
                <a:effectLst/>
                <a:latin typeface="Arial Narrow"/>
                <a:ea typeface="Calibri"/>
                <a:cs typeface="Arial"/>
              </a:rPr>
              <a:t>A Board-Certified general surgeon who’s been in active clinical practice in San Diego since 2005.   Dr. Mohan is based out of Sharp Memorial Hospital, he graduated with Honors from McGill University in Montreal, Canada before completing his residency training in Los Angeles and a cancer research fellowship in Toronto, Canada.  He estimates that one-third of his practice deals with cancer, especially those involving the colon, breast, or thyroid. </a:t>
            </a:r>
            <a:endParaRPr lang="en-US" sz="1100" dirty="0">
              <a:effectLst/>
              <a:ea typeface="Calibri"/>
              <a:cs typeface="Times New Roman"/>
            </a:endParaRPr>
          </a:p>
        </p:txBody>
      </p:sp>
      <p:pic>
        <p:nvPicPr>
          <p:cNvPr id="20" name="Picture 19"/>
          <p:cNvPicPr/>
          <p:nvPr/>
        </p:nvPicPr>
        <p:blipFill rotWithShape="1">
          <a:blip r:embed="rId7" cstate="print">
            <a:lum bright="20000" contrast="20000"/>
            <a:extLst>
              <a:ext uri="{28A0092B-C50C-407E-A947-70E740481C1C}">
                <a14:useLocalDpi xmlns:a14="http://schemas.microsoft.com/office/drawing/2010/main" xmlns="" val="0"/>
              </a:ext>
            </a:extLst>
          </a:blip>
          <a:srcRect l="17436" t="8247" r="23077"/>
          <a:stretch/>
        </p:blipFill>
        <p:spPr bwMode="auto">
          <a:xfrm>
            <a:off x="166370" y="7534275"/>
            <a:ext cx="824230" cy="847725"/>
          </a:xfrm>
          <a:prstGeom prst="rect">
            <a:avLst/>
          </a:prstGeom>
          <a:noFill/>
          <a:ln>
            <a:noFill/>
          </a:ln>
          <a:extLst>
            <a:ext uri="{53640926-AAD7-44D8-BBD7-CCE9431645EC}">
              <a14:shadowObscured xmlns:a14="http://schemas.microsoft.com/office/drawing/2010/main" xmlns=""/>
            </a:ext>
          </a:extLst>
        </p:spPr>
      </p:pic>
      <p:sp>
        <p:nvSpPr>
          <p:cNvPr id="21" name="Text Box 2"/>
          <p:cNvSpPr txBox="1">
            <a:spLocks/>
          </p:cNvSpPr>
          <p:nvPr/>
        </p:nvSpPr>
        <p:spPr>
          <a:xfrm>
            <a:off x="4953000" y="5257800"/>
            <a:ext cx="1724025" cy="609600"/>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lgn="r">
              <a:lnSpc>
                <a:spcPct val="115000"/>
              </a:lnSpc>
              <a:spcBef>
                <a:spcPts val="0"/>
              </a:spcBef>
              <a:spcAft>
                <a:spcPts val="0"/>
              </a:spcAft>
            </a:pPr>
            <a:r>
              <a:rPr lang="en-US" sz="1000" b="1" dirty="0">
                <a:effectLst/>
                <a:latin typeface="Arial"/>
                <a:ea typeface="Calibri"/>
                <a:cs typeface="Times New Roman"/>
              </a:rPr>
              <a:t>Tamra Herb</a:t>
            </a:r>
            <a:endParaRPr lang="en-US" sz="1100" dirty="0">
              <a:effectLst/>
              <a:ea typeface="Calibri"/>
              <a:cs typeface="Times New Roman"/>
            </a:endParaRPr>
          </a:p>
          <a:p>
            <a:pPr marL="0" marR="0" algn="r">
              <a:lnSpc>
                <a:spcPct val="115000"/>
              </a:lnSpc>
              <a:spcBef>
                <a:spcPts val="0"/>
              </a:spcBef>
              <a:spcAft>
                <a:spcPts val="0"/>
              </a:spcAft>
            </a:pPr>
            <a:r>
              <a:rPr lang="en-US" sz="800" dirty="0">
                <a:effectLst/>
                <a:latin typeface="Arial Narrow"/>
                <a:ea typeface="Calibri"/>
                <a:cs typeface="Times New Roman"/>
              </a:rPr>
              <a:t>▪ N.D. (Naturopathic Doctor)</a:t>
            </a:r>
            <a:endParaRPr lang="en-US" sz="1100" dirty="0">
              <a:effectLst/>
              <a:ea typeface="Calibri"/>
              <a:cs typeface="Times New Roman"/>
            </a:endParaRPr>
          </a:p>
          <a:p>
            <a:pPr marL="0" marR="0" algn="r">
              <a:lnSpc>
                <a:spcPct val="115000"/>
              </a:lnSpc>
              <a:spcBef>
                <a:spcPts val="0"/>
              </a:spcBef>
              <a:spcAft>
                <a:spcPts val="0"/>
              </a:spcAft>
            </a:pPr>
            <a:r>
              <a:rPr lang="en-US" sz="800" dirty="0">
                <a:effectLst/>
                <a:latin typeface="Arial Narrow"/>
                <a:ea typeface="Calibri"/>
                <a:cs typeface="Times New Roman"/>
              </a:rPr>
              <a:t>▪ ACE (American College of Exercise)</a:t>
            </a:r>
            <a:endParaRPr lang="en-US" sz="1100" dirty="0">
              <a:effectLst/>
              <a:ea typeface="Calibri"/>
              <a:cs typeface="Times New Roman"/>
            </a:endParaRPr>
          </a:p>
        </p:txBody>
      </p:sp>
      <p:sp>
        <p:nvSpPr>
          <p:cNvPr id="17" name="Text Box 17"/>
          <p:cNvSpPr txBox="1">
            <a:spLocks/>
          </p:cNvSpPr>
          <p:nvPr/>
        </p:nvSpPr>
        <p:spPr>
          <a:xfrm>
            <a:off x="-76200" y="6391275"/>
            <a:ext cx="5943600" cy="1228725"/>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lgn="r">
              <a:lnSpc>
                <a:spcPct val="115000"/>
              </a:lnSpc>
              <a:spcBef>
                <a:spcPts val="0"/>
              </a:spcBef>
              <a:spcAft>
                <a:spcPts val="0"/>
              </a:spcAft>
            </a:pPr>
            <a:r>
              <a:rPr lang="en-US" sz="1200" b="1" spc="75" dirty="0" smtClean="0">
                <a:effectLst/>
                <a:latin typeface="Arial"/>
                <a:ea typeface="Calibri"/>
                <a:cs typeface="Times New Roman"/>
              </a:rPr>
              <a:t>Dr</a:t>
            </a:r>
            <a:r>
              <a:rPr lang="en-US" sz="1200" b="1" spc="75" dirty="0">
                <a:effectLst/>
                <a:latin typeface="Arial"/>
                <a:ea typeface="Calibri"/>
                <a:cs typeface="Times New Roman"/>
              </a:rPr>
              <a:t>. Alfonso </a:t>
            </a:r>
            <a:r>
              <a:rPr lang="en-US" sz="1200" b="1" spc="75" dirty="0" err="1">
                <a:effectLst/>
                <a:latin typeface="Arial"/>
                <a:ea typeface="Calibri"/>
                <a:cs typeface="Times New Roman"/>
              </a:rPr>
              <a:t>Camberos</a:t>
            </a:r>
            <a:r>
              <a:rPr lang="en-US" sz="1200" b="1" spc="75" dirty="0">
                <a:effectLst/>
                <a:latin typeface="Arial"/>
                <a:ea typeface="Calibri"/>
                <a:cs typeface="Times New Roman"/>
              </a:rPr>
              <a:t>, MD </a:t>
            </a:r>
            <a:r>
              <a:rPr lang="en-US" sz="1200" b="1" spc="75" dirty="0" smtClean="0">
                <a:effectLst/>
                <a:latin typeface="Arial"/>
                <a:ea typeface="Calibri"/>
                <a:cs typeface="Times New Roman"/>
              </a:rPr>
              <a:t>FACS</a:t>
            </a:r>
            <a:r>
              <a:rPr lang="en-US" sz="1200" b="1" spc="75" dirty="0" smtClean="0">
                <a:effectLst/>
                <a:latin typeface="Times New Roman"/>
                <a:ea typeface="Calibri"/>
                <a:cs typeface="Times New Roman"/>
              </a:rPr>
              <a:t>►</a:t>
            </a:r>
            <a:endParaRPr lang="en-US" sz="1100" dirty="0">
              <a:effectLst/>
              <a:ea typeface="Calibri"/>
              <a:cs typeface="Times New Roman"/>
            </a:endParaRPr>
          </a:p>
          <a:p>
            <a:pPr marL="0" marR="0" algn="r">
              <a:spcBef>
                <a:spcPts val="0"/>
              </a:spcBef>
              <a:spcAft>
                <a:spcPts val="0"/>
              </a:spcAft>
            </a:pPr>
            <a:r>
              <a:rPr lang="en-US" sz="1000" spc="75" dirty="0">
                <a:effectLst/>
                <a:latin typeface="Arial Narrow"/>
                <a:ea typeface="Calibri"/>
                <a:cs typeface="Arial"/>
              </a:rPr>
              <a:t>Certified first by the American Board of Surgery and a double-Board Certified Plastic Surgeon </a:t>
            </a:r>
            <a:r>
              <a:rPr lang="en-US" sz="1000" spc="75" dirty="0" smtClean="0">
                <a:effectLst/>
                <a:latin typeface="Arial Narrow"/>
                <a:ea typeface="Calibri"/>
                <a:cs typeface="Arial"/>
              </a:rPr>
              <a:t>and highly </a:t>
            </a:r>
            <a:r>
              <a:rPr lang="en-US" sz="1000" spc="75" dirty="0">
                <a:effectLst/>
                <a:latin typeface="Arial Narrow"/>
                <a:ea typeface="Calibri"/>
                <a:cs typeface="Arial"/>
              </a:rPr>
              <a:t>regarded in cosmetic plastic surgery of the face, breast surgery, and body contouring. </a:t>
            </a:r>
            <a:endParaRPr lang="en-US" sz="1100" dirty="0">
              <a:effectLst/>
              <a:ea typeface="Calibri"/>
              <a:cs typeface="Times New Roman"/>
            </a:endParaRPr>
          </a:p>
          <a:p>
            <a:pPr marL="0" marR="0" algn="r">
              <a:spcBef>
                <a:spcPts val="0"/>
              </a:spcBef>
              <a:spcAft>
                <a:spcPts val="0"/>
              </a:spcAft>
            </a:pPr>
            <a:r>
              <a:rPr lang="en-US" sz="1000" spc="75" dirty="0">
                <a:effectLst/>
                <a:latin typeface="Arial Narrow"/>
                <a:ea typeface="Calibri"/>
                <a:cs typeface="Arial"/>
              </a:rPr>
              <a:t>Dr. </a:t>
            </a:r>
            <a:r>
              <a:rPr lang="en-US" sz="1000" spc="75" dirty="0" err="1">
                <a:effectLst/>
                <a:latin typeface="Arial Narrow"/>
                <a:ea typeface="Calibri"/>
                <a:cs typeface="Arial"/>
              </a:rPr>
              <a:t>Camberos</a:t>
            </a:r>
            <a:r>
              <a:rPr lang="en-US" sz="1000" spc="75" dirty="0">
                <a:effectLst/>
                <a:latin typeface="Arial Narrow"/>
                <a:ea typeface="Calibri"/>
                <a:cs typeface="Arial"/>
              </a:rPr>
              <a:t> completed a full 5-yr General surgery residency program in Los Angeles at Kaiser Metropolitan Medical Center and USC/Los Angeles County Hospital. As a resident, he </a:t>
            </a:r>
            <a:r>
              <a:rPr lang="en-US" sz="1000" spc="75" dirty="0" smtClean="0">
                <a:effectLst/>
                <a:latin typeface="Arial Narrow"/>
                <a:ea typeface="Calibri"/>
                <a:cs typeface="Arial"/>
              </a:rPr>
              <a:t>authored numerous </a:t>
            </a:r>
            <a:r>
              <a:rPr lang="en-US" sz="1000" spc="75" dirty="0">
                <a:effectLst/>
                <a:latin typeface="Arial Narrow"/>
                <a:ea typeface="Calibri"/>
                <a:cs typeface="Arial"/>
              </a:rPr>
              <a:t>scientific articles and presented his research in the US, Canada, and Great Britain. </a:t>
            </a:r>
            <a:endParaRPr lang="en-US" sz="1100" dirty="0">
              <a:effectLst/>
              <a:ea typeface="Calibri"/>
              <a:cs typeface="Times New Roman"/>
            </a:endParaRPr>
          </a:p>
          <a:p>
            <a:pPr marL="0" marR="0" algn="r">
              <a:lnSpc>
                <a:spcPct val="115000"/>
              </a:lnSpc>
              <a:spcBef>
                <a:spcPts val="0"/>
              </a:spcBef>
              <a:spcAft>
                <a:spcPts val="0"/>
              </a:spcAft>
            </a:pPr>
            <a:r>
              <a:rPr lang="en-US" sz="1000" dirty="0">
                <a:effectLst/>
                <a:latin typeface="Arial Narrow"/>
                <a:ea typeface="Calibri"/>
                <a:cs typeface="Arial"/>
              </a:rPr>
              <a:t> </a:t>
            </a:r>
            <a:endParaRPr lang="en-US" sz="1100" dirty="0">
              <a:effectLst/>
              <a:ea typeface="Calibri"/>
              <a:cs typeface="Times New Roman"/>
            </a:endParaRPr>
          </a:p>
        </p:txBody>
      </p:sp>
      <p:sp>
        <p:nvSpPr>
          <p:cNvPr id="22" name="Text Box 14"/>
          <p:cNvSpPr txBox="1">
            <a:spLocks/>
          </p:cNvSpPr>
          <p:nvPr/>
        </p:nvSpPr>
        <p:spPr>
          <a:xfrm>
            <a:off x="1500187" y="1760815"/>
            <a:ext cx="4648201" cy="448985"/>
          </a:xfrm>
          <a:prstGeom prst="rect">
            <a:avLst/>
          </a:prstGeom>
          <a:noFill/>
          <a:ln w="28575">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15000"/>
              </a:lnSpc>
              <a:spcBef>
                <a:spcPts val="0"/>
              </a:spcBef>
              <a:spcAft>
                <a:spcPts val="0"/>
              </a:spcAft>
            </a:pPr>
            <a:r>
              <a:rPr lang="en-US" sz="1200" b="1" u="sng" dirty="0" smtClean="0">
                <a:effectLst/>
                <a:latin typeface="Arial" pitchFamily="34" charset="0"/>
                <a:ea typeface="Calibri"/>
                <a:cs typeface="Arial" pitchFamily="34" charset="0"/>
              </a:rPr>
              <a:t>Where</a:t>
            </a:r>
            <a:r>
              <a:rPr lang="en-US" sz="1200" b="1" dirty="0">
                <a:effectLst/>
                <a:latin typeface="Arial" pitchFamily="34" charset="0"/>
                <a:ea typeface="Calibri"/>
                <a:cs typeface="Arial" pitchFamily="34" charset="0"/>
              </a:rPr>
              <a:t>:  Mast </a:t>
            </a:r>
            <a:r>
              <a:rPr lang="en-US" sz="1200" b="1" dirty="0" smtClean="0">
                <a:effectLst/>
                <a:latin typeface="Arial" pitchFamily="34" charset="0"/>
                <a:ea typeface="Calibri"/>
                <a:cs typeface="Arial" pitchFamily="34" charset="0"/>
              </a:rPr>
              <a:t>Park     9125 </a:t>
            </a:r>
            <a:r>
              <a:rPr lang="en-US" sz="1200" b="1" dirty="0">
                <a:effectLst/>
                <a:latin typeface="Arial" pitchFamily="34" charset="0"/>
                <a:ea typeface="Calibri"/>
                <a:cs typeface="Arial" pitchFamily="34" charset="0"/>
              </a:rPr>
              <a:t>Carlton Hills Blvd., Santee, CA</a:t>
            </a:r>
          </a:p>
          <a:p>
            <a:pPr marL="0" marR="0">
              <a:lnSpc>
                <a:spcPct val="115000"/>
              </a:lnSpc>
              <a:spcBef>
                <a:spcPts val="0"/>
              </a:spcBef>
              <a:spcAft>
                <a:spcPts val="0"/>
              </a:spcAft>
            </a:pPr>
            <a:r>
              <a:rPr lang="en-US" sz="1200" b="1" u="sng" dirty="0" smtClean="0">
                <a:effectLst/>
                <a:latin typeface="Arial" pitchFamily="34" charset="0"/>
                <a:ea typeface="Calibri"/>
                <a:cs typeface="Arial" pitchFamily="34" charset="0"/>
              </a:rPr>
              <a:t>When:</a:t>
            </a:r>
            <a:r>
              <a:rPr lang="en-US" sz="1200" b="1" dirty="0">
                <a:latin typeface="Arial" pitchFamily="34" charset="0"/>
                <a:ea typeface="Calibri"/>
                <a:cs typeface="Arial" pitchFamily="34" charset="0"/>
              </a:rPr>
              <a:t> </a:t>
            </a:r>
            <a:r>
              <a:rPr lang="en-US" sz="1200" b="1" dirty="0" smtClean="0">
                <a:latin typeface="Arial" pitchFamily="34" charset="0"/>
                <a:ea typeface="Calibri"/>
                <a:cs typeface="Arial" pitchFamily="34" charset="0"/>
              </a:rPr>
              <a:t>  </a:t>
            </a:r>
            <a:r>
              <a:rPr lang="en-US" sz="1200" b="1" dirty="0" smtClean="0">
                <a:effectLst/>
                <a:latin typeface="Arial" pitchFamily="34" charset="0"/>
                <a:ea typeface="Calibri"/>
                <a:cs typeface="Arial" pitchFamily="34" charset="0"/>
              </a:rPr>
              <a:t>Saturday</a:t>
            </a:r>
            <a:r>
              <a:rPr lang="en-US" sz="1200" b="1" dirty="0">
                <a:effectLst/>
                <a:latin typeface="Arial" pitchFamily="34" charset="0"/>
                <a:ea typeface="Calibri"/>
                <a:cs typeface="Arial" pitchFamily="34" charset="0"/>
              </a:rPr>
              <a:t>, September 8</a:t>
            </a:r>
            <a:r>
              <a:rPr lang="en-US" sz="1200" b="1" baseline="30000" dirty="0">
                <a:effectLst/>
                <a:latin typeface="Arial" pitchFamily="34" charset="0"/>
                <a:ea typeface="Calibri"/>
                <a:cs typeface="Arial" pitchFamily="34" charset="0"/>
              </a:rPr>
              <a:t>th</a:t>
            </a:r>
            <a:r>
              <a:rPr lang="en-US" sz="1200" b="1" dirty="0">
                <a:effectLst/>
                <a:latin typeface="Arial" pitchFamily="34" charset="0"/>
                <a:ea typeface="Calibri"/>
                <a:cs typeface="Arial" pitchFamily="34" charset="0"/>
              </a:rPr>
              <a:t>  	8:30 a.m.  to 11:30 a.m</a:t>
            </a:r>
            <a:r>
              <a:rPr lang="en-US" sz="1200" b="1" dirty="0" smtClean="0">
                <a:effectLst/>
                <a:latin typeface="Arial" pitchFamily="34" charset="0"/>
                <a:ea typeface="Calibri"/>
                <a:cs typeface="Arial" pitchFamily="34" charset="0"/>
              </a:rPr>
              <a:t>.</a:t>
            </a:r>
          </a:p>
        </p:txBody>
      </p:sp>
      <p:cxnSp>
        <p:nvCxnSpPr>
          <p:cNvPr id="12" name="Straight Connector 11"/>
          <p:cNvCxnSpPr/>
          <p:nvPr/>
        </p:nvCxnSpPr>
        <p:spPr>
          <a:xfrm flipH="1">
            <a:off x="1219199" y="6400800"/>
            <a:ext cx="4419601"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flipH="1">
            <a:off x="1371599" y="7467600"/>
            <a:ext cx="4419601" cy="0"/>
          </a:xfrm>
          <a:prstGeom prst="line">
            <a:avLst/>
          </a:prstGeom>
        </p:spPr>
        <p:style>
          <a:lnRef idx="1">
            <a:schemeClr val="accent1"/>
          </a:lnRef>
          <a:fillRef idx="0">
            <a:schemeClr val="accent1"/>
          </a:fillRef>
          <a:effectRef idx="0">
            <a:schemeClr val="accent1"/>
          </a:effectRef>
          <a:fontRef idx="minor">
            <a:schemeClr val="tx1"/>
          </a:fontRef>
        </p:style>
      </p:cxnSp>
      <p:pic>
        <p:nvPicPr>
          <p:cNvPr id="13" name="Picture 2"/>
          <p:cNvPicPr>
            <a:picLocks noChangeAspect="1" noChangeArrowheads="1"/>
          </p:cNvPicPr>
          <p:nvPr/>
        </p:nvPicPr>
        <p:blipFill>
          <a:blip r:embed="rId8" cstate="print">
            <a:extLst>
              <a:ext uri="{28A0092B-C50C-407E-A947-70E740481C1C}">
                <a14:useLocalDpi xmlns:a14="http://schemas.microsoft.com/office/drawing/2010/main" xmlns="" val="0"/>
              </a:ext>
            </a:extLst>
          </a:blip>
          <a:srcRect/>
          <a:stretch>
            <a:fillRect/>
          </a:stretch>
        </p:blipFill>
        <p:spPr bwMode="auto">
          <a:xfrm>
            <a:off x="5715000" y="8588698"/>
            <a:ext cx="836124" cy="47858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3" name="Picture 2" descr="C:\Users\JimH\Desktop\Jim Folder\Tami\KGB_v3_200x90 (1).gif"/>
          <p:cNvPicPr>
            <a:picLocks noChangeAspect="1" noChangeArrowheads="1"/>
          </p:cNvPicPr>
          <p:nvPr/>
        </p:nvPicPr>
        <p:blipFill>
          <a:blip r:embed="rId9" cstate="print">
            <a:extLst>
              <a:ext uri="{28A0092B-C50C-407E-A947-70E740481C1C}">
                <a14:useLocalDpi xmlns:a14="http://schemas.microsoft.com/office/drawing/2010/main" xmlns="" val="0"/>
              </a:ext>
            </a:extLst>
          </a:blip>
          <a:srcRect/>
          <a:stretch>
            <a:fillRect/>
          </a:stretch>
        </p:blipFill>
        <p:spPr bwMode="auto">
          <a:xfrm>
            <a:off x="4648200" y="8622172"/>
            <a:ext cx="989146" cy="445115"/>
          </a:xfrm>
          <a:prstGeom prst="rect">
            <a:avLst/>
          </a:prstGeom>
          <a:noFill/>
          <a:extLst>
            <a:ext uri="{909E8E84-426E-40DD-AFC4-6F175D3DCCD1}">
              <a14:hiddenFill xmlns:a14="http://schemas.microsoft.com/office/drawing/2010/main" xmlns="">
                <a:solidFill>
                  <a:srgbClr val="FFFFFF"/>
                </a:solidFill>
              </a14:hiddenFill>
            </a:ext>
          </a:extLst>
        </p:spPr>
      </p:pic>
      <p:sp>
        <p:nvSpPr>
          <p:cNvPr id="26" name="TextBox 25"/>
          <p:cNvSpPr txBox="1"/>
          <p:nvPr/>
        </p:nvSpPr>
        <p:spPr>
          <a:xfrm>
            <a:off x="533400" y="373559"/>
            <a:ext cx="1828800" cy="769441"/>
          </a:xfrm>
          <a:prstGeom prst="rect">
            <a:avLst/>
          </a:prstGeom>
          <a:noFill/>
        </p:spPr>
        <p:txBody>
          <a:bodyPr wrap="square" rtlCol="0">
            <a:spAutoFit/>
          </a:bodyPr>
          <a:lstStyle/>
          <a:p>
            <a:r>
              <a:rPr lang="en-US" sz="4400" b="1" i="1" dirty="0" smtClean="0">
                <a:solidFill>
                  <a:srgbClr val="FF0000"/>
                </a:solidFill>
                <a:latin typeface="Arial" pitchFamily="34" charset="0"/>
                <a:cs typeface="Arial" pitchFamily="34" charset="0"/>
              </a:rPr>
              <a:t>FREE</a:t>
            </a:r>
            <a:endParaRPr lang="en-US" sz="2400" dirty="0">
              <a:latin typeface="Stencil" pitchFamily="82" charset="0"/>
            </a:endParaRPr>
          </a:p>
        </p:txBody>
      </p:sp>
      <p:sp>
        <p:nvSpPr>
          <p:cNvPr id="27" name="TextBox 26"/>
          <p:cNvSpPr txBox="1"/>
          <p:nvPr/>
        </p:nvSpPr>
        <p:spPr>
          <a:xfrm>
            <a:off x="2057400" y="533400"/>
            <a:ext cx="2286000" cy="461665"/>
          </a:xfrm>
          <a:prstGeom prst="rect">
            <a:avLst/>
          </a:prstGeom>
          <a:noFill/>
        </p:spPr>
        <p:txBody>
          <a:bodyPr wrap="square" rtlCol="0">
            <a:spAutoFit/>
          </a:bodyPr>
          <a:lstStyle/>
          <a:p>
            <a:r>
              <a:rPr lang="en-US" sz="2400" b="1" dirty="0" smtClean="0">
                <a:latin typeface="Arial" pitchFamily="34" charset="0"/>
                <a:cs typeface="Arial" pitchFamily="34" charset="0"/>
              </a:rPr>
              <a:t>for Everyone!</a:t>
            </a:r>
            <a:endParaRPr lang="en-US" sz="2400" dirty="0">
              <a:latin typeface="Stencil" pitchFamily="82" charset="0"/>
            </a:endParaRPr>
          </a:p>
        </p:txBody>
      </p:sp>
      <p:sp>
        <p:nvSpPr>
          <p:cNvPr id="25" name="Rectangle 24"/>
          <p:cNvSpPr/>
          <p:nvPr/>
        </p:nvSpPr>
        <p:spPr>
          <a:xfrm>
            <a:off x="1447800" y="1752600"/>
            <a:ext cx="4595813" cy="522982"/>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extBox 28"/>
          <p:cNvSpPr txBox="1"/>
          <p:nvPr/>
        </p:nvSpPr>
        <p:spPr>
          <a:xfrm>
            <a:off x="4514850" y="8382000"/>
            <a:ext cx="2038350" cy="253916"/>
          </a:xfrm>
          <a:prstGeom prst="rect">
            <a:avLst/>
          </a:prstGeom>
          <a:noFill/>
        </p:spPr>
        <p:txBody>
          <a:bodyPr wrap="square" rtlCol="0">
            <a:spAutoFit/>
          </a:bodyPr>
          <a:lstStyle/>
          <a:p>
            <a:r>
              <a:rPr lang="en-US" sz="1050" dirty="0" smtClean="0">
                <a:latin typeface="Arial Narrow" pitchFamily="34" charset="0"/>
              </a:rPr>
              <a:t>Thank you to our sponsors including:</a:t>
            </a:r>
            <a:endParaRPr lang="en-US" sz="1050" dirty="0">
              <a:latin typeface="Arial Narrow" pitchFamily="34" charset="0"/>
            </a:endParaRPr>
          </a:p>
        </p:txBody>
      </p:sp>
    </p:spTree>
    <p:extLst>
      <p:ext uri="{BB962C8B-B14F-4D97-AF65-F5344CB8AC3E}">
        <p14:creationId xmlns:p14="http://schemas.microsoft.com/office/powerpoint/2010/main" xmlns="" val="139519993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3703</TotalTime>
  <Words>464</Words>
  <Application>Microsoft Office PowerPoint</Application>
  <PresentationFormat>On-screen Show (4:3)</PresentationFormat>
  <Paragraphs>32</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Slide 1</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JimH</dc:creator>
  <cp:lastModifiedBy>Miriam Raftery</cp:lastModifiedBy>
  <cp:revision>31</cp:revision>
  <dcterms:created xsi:type="dcterms:W3CDTF">2011-10-09T18:19:47Z</dcterms:created>
  <dcterms:modified xsi:type="dcterms:W3CDTF">2012-09-02T04:54:11Z</dcterms:modified>
</cp:coreProperties>
</file>