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2"/>
  </p:notesMasterIdLst>
  <p:sldIdLst>
    <p:sldId id="269" r:id="rId2"/>
    <p:sldId id="283" r:id="rId3"/>
    <p:sldId id="312" r:id="rId4"/>
    <p:sldId id="311" r:id="rId5"/>
    <p:sldId id="320" r:id="rId6"/>
    <p:sldId id="300" r:id="rId7"/>
    <p:sldId id="321" r:id="rId8"/>
    <p:sldId id="301" r:id="rId9"/>
    <p:sldId id="318" r:id="rId10"/>
    <p:sldId id="319" r:id="rId11"/>
    <p:sldId id="313" r:id="rId12"/>
    <p:sldId id="315" r:id="rId13"/>
    <p:sldId id="322" r:id="rId14"/>
    <p:sldId id="323" r:id="rId15"/>
    <p:sldId id="324" r:id="rId16"/>
    <p:sldId id="309" r:id="rId17"/>
    <p:sldId id="310" r:id="rId18"/>
    <p:sldId id="316" r:id="rId19"/>
    <p:sldId id="317" r:id="rId20"/>
    <p:sldId id="299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Untitled Section" id="{58F91181-4DC2-4B69-B0E1-E25F710F429B}">
          <p14:sldIdLst>
            <p14:sldId id="269"/>
            <p14:sldId id="283"/>
            <p14:sldId id="312"/>
            <p14:sldId id="311"/>
            <p14:sldId id="320"/>
            <p14:sldId id="300"/>
            <p14:sldId id="321"/>
            <p14:sldId id="301"/>
            <p14:sldId id="318"/>
            <p14:sldId id="319"/>
            <p14:sldId id="313"/>
            <p14:sldId id="315"/>
            <p14:sldId id="322"/>
            <p14:sldId id="323"/>
            <p14:sldId id="324"/>
            <p14:sldId id="309"/>
            <p14:sldId id="310"/>
            <p14:sldId id="316"/>
            <p14:sldId id="317"/>
            <p14:sldId id="29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FF9933"/>
    <a:srgbClr val="C49732"/>
    <a:srgbClr val="D7B363"/>
    <a:srgbClr val="C49933"/>
    <a:srgbClr val="C6B07E"/>
    <a:srgbClr val="A7AF5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4" autoAdjust="0"/>
    <p:restoredTop sz="94667" autoAdjust="0"/>
  </p:normalViewPr>
  <p:slideViewPr>
    <p:cSldViewPr showGuides="1">
      <p:cViewPr varScale="1">
        <p:scale>
          <a:sx n="74" d="100"/>
          <a:sy n="74" d="100"/>
        </p:scale>
        <p:origin x="-124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75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50" d="100"/>
          <a:sy n="50" d="100"/>
        </p:scale>
        <p:origin x="-2251" y="-8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32BD1C-0B66-4DAD-A5F0-B0DDC0F4AE6A}" type="datetimeFigureOut">
              <a:rPr lang="en-US" smtClean="0"/>
              <a:pPr/>
              <a:t>7/25/2014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CCE254-A94A-4FD0-A7ED-9699BEC3B2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91826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 w="25400" cap="flat" cmpd="sng" algn="ctr">
            <a:solidFill>
              <a:srgbClr val="E7DEC9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286000"/>
            <a:ext cx="7772400" cy="131445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Project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Applicant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552700" y="5943600"/>
            <a:ext cx="4038600" cy="457200"/>
          </a:xfrm>
        </p:spPr>
        <p:txBody>
          <a:bodyPr/>
          <a:lstStyle>
            <a:lvl1pPr marL="0" indent="0" algn="ctr">
              <a:buNone/>
              <a:defRPr sz="2000" baseline="0"/>
            </a:lvl1pPr>
            <a:lvl3pPr marL="914400" indent="0">
              <a:buNone/>
              <a:defRPr/>
            </a:lvl3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Date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511" y="228600"/>
            <a:ext cx="2022978" cy="1828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134782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lor City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571999"/>
          </a:xfrm>
        </p:spPr>
        <p:txBody>
          <a:bodyPr/>
          <a:lstStyle>
            <a:lvl1pPr marL="457200" indent="-457200">
              <a:buFont typeface="Arial" pitchFamily="34" charset="0"/>
              <a:buChar char="•"/>
              <a:defRPr/>
            </a:lvl1pPr>
            <a:lvl2pPr marL="742950" indent="-285750">
              <a:buFont typeface="Courier New" pitchFamily="49" charset="0"/>
              <a:buChar char="o"/>
              <a:defRPr/>
            </a:lvl2pPr>
            <a:lvl3pPr marL="1143000" indent="-228600">
              <a:buFont typeface="Courier New" pitchFamily="49" charset="0"/>
              <a:buChar char="o"/>
              <a:defRPr/>
            </a:lvl3pPr>
          </a:lstStyle>
          <a:p>
            <a:pPr lvl="0"/>
            <a:r>
              <a:rPr lang="en-US" dirty="0" smtClean="0"/>
              <a:t>First level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9144000" cy="12954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24000" y="190500"/>
            <a:ext cx="7162800" cy="914400"/>
          </a:xfrm>
          <a:noFill/>
        </p:spPr>
        <p:txBody>
          <a:bodyPr>
            <a:normAutofit/>
          </a:bodyPr>
          <a:lstStyle>
            <a:lvl1pPr algn="l">
              <a:defRPr sz="3600" baseline="0"/>
            </a:lvl1pPr>
          </a:lstStyle>
          <a:p>
            <a:pPr lvl="0"/>
            <a:r>
              <a:rPr lang="en-US" dirty="0" smtClean="0"/>
              <a:t>Slide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324100" y="6324600"/>
            <a:ext cx="4495800" cy="304800"/>
          </a:xfrm>
        </p:spPr>
        <p:txBody>
          <a:bodyPr>
            <a:noAutofit/>
          </a:bodyPr>
          <a:lstStyle>
            <a:lvl1pPr marL="0" indent="0" algn="ctr">
              <a:buNone/>
              <a:defRPr sz="14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 smtClean="0"/>
              <a:t>Project Title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" y="144780"/>
            <a:ext cx="1112637" cy="10058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022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Magnolia Adult Day Health Care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6AC28-EB69-4D9A-80DF-42EC0027747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17716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74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438400"/>
            <a:ext cx="7772400" cy="1466850"/>
          </a:xfrm>
        </p:spPr>
        <p:txBody>
          <a:bodyPr>
            <a:normAutofit/>
          </a:bodyPr>
          <a:lstStyle/>
          <a:p>
            <a:r>
              <a:rPr lang="en-US" dirty="0" smtClean="0"/>
              <a:t>Electronic Vapor Devices, Vapor Inhalation Substances, &amp; Hookah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267200"/>
            <a:ext cx="6400800" cy="1752600"/>
          </a:xfrm>
        </p:spPr>
        <p:txBody>
          <a:bodyPr/>
          <a:lstStyle/>
          <a:p>
            <a:r>
              <a:rPr lang="en-US" dirty="0" smtClean="0"/>
              <a:t>City of El Cajon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July 22, 2014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7417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City Council Actions: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January 14, 2014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Requested information on electronic </a:t>
            </a:r>
            <a:r>
              <a:rPr lang="en-US" dirty="0"/>
              <a:t>vapor </a:t>
            </a:r>
            <a:r>
              <a:rPr lang="en-US" dirty="0" smtClean="0"/>
              <a:t>devices, substance inhalation products, &amp; hookahs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March 11, 2014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Information provided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Discussed possible alternatives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Adopted Resolution No. 020-14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9078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Equate with tobacco products &amp; use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Define electronic vapor devices, inhalations substances and hookah – </a:t>
            </a:r>
            <a:r>
              <a:rPr lang="en-US" i="1" dirty="0" smtClean="0"/>
              <a:t>ensure code consistency</a:t>
            </a:r>
            <a:endParaRPr lang="en-US" dirty="0" smtClean="0"/>
          </a:p>
          <a:p>
            <a:pPr>
              <a:spcAft>
                <a:spcPts val="600"/>
              </a:spcAft>
            </a:pPr>
            <a:r>
              <a:rPr lang="en-US" dirty="0" smtClean="0"/>
              <a:t>Require minor conditional use permit to sell</a:t>
            </a:r>
            <a:endParaRPr lang="en-US" i="1" dirty="0" smtClean="0"/>
          </a:p>
          <a:p>
            <a:pPr>
              <a:spcAft>
                <a:spcPts val="600"/>
              </a:spcAft>
            </a:pPr>
            <a:r>
              <a:rPr lang="en-US" dirty="0" smtClean="0"/>
              <a:t>Prohibit or allow lounges subject to specific regulations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Assess tobacco license inspection program &amp; fee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78625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City Council Actions: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May 13, 2014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Ordinance No. 5008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Moratorium on new businesses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June 24, 2014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Extended moratorium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Ordinance No. 5009</a:t>
            </a:r>
          </a:p>
        </p:txBody>
      </p:sp>
    </p:spTree>
    <p:extLst>
      <p:ext uri="{BB962C8B-B14F-4D97-AF65-F5344CB8AC3E}">
        <p14:creationId xmlns="" xmlns:p14="http://schemas.microsoft.com/office/powerpoint/2010/main" val="2922948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Planning Commission</a:t>
            </a:r>
          </a:p>
          <a:p>
            <a:pPr lvl="1"/>
            <a:r>
              <a:rPr lang="en-US" dirty="0" smtClean="0"/>
              <a:t>Discussion/Workshop – July 1, 2014</a:t>
            </a:r>
          </a:p>
          <a:p>
            <a:pPr lvl="1"/>
            <a:r>
              <a:rPr lang="en-US" dirty="0" smtClean="0"/>
              <a:t>Public Hearing – July 15, 2014</a:t>
            </a:r>
          </a:p>
          <a:p>
            <a:pPr lvl="2"/>
            <a:r>
              <a:rPr lang="en-US" dirty="0" smtClean="0"/>
              <a:t>Recommended City Council Approval</a:t>
            </a:r>
          </a:p>
          <a:p>
            <a:pPr lvl="3"/>
            <a:r>
              <a:rPr lang="en-US" dirty="0" smtClean="0"/>
              <a:t>Exclude provisions allowing accessory outdoor vapor areas</a:t>
            </a:r>
          </a:p>
          <a:p>
            <a:pPr lvl="3"/>
            <a:r>
              <a:rPr lang="en-US" dirty="0" smtClean="0"/>
              <a:t>Add vocational/professional schools, colleges, universities, etc. to list of sensitive uses under spatial requirements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56837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Title 5 - Tobacco Paraphernalia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New definitions</a:t>
            </a:r>
          </a:p>
          <a:p>
            <a:pPr lvl="2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Electronic vapor devices, vapor inhalation substances, hookah pipes</a:t>
            </a:r>
            <a:endParaRPr lang="en-US" dirty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Title 8 – </a:t>
            </a:r>
            <a:r>
              <a:rPr lang="en-US" dirty="0" smtClean="0"/>
              <a:t>Public Smoking &amp; Tobacco Retailers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New definitions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Refined existing definitions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City Manager to determine inspection frequency</a:t>
            </a:r>
          </a:p>
          <a:p>
            <a:pPr lvl="2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Best uses of resources</a:t>
            </a:r>
          </a:p>
          <a:p>
            <a:pPr lvl="2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When warranted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Code Amendments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39765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Title 17 – Tobacco &amp; Smoke Shops</a:t>
            </a:r>
            <a:endParaRPr lang="en-US" dirty="0"/>
          </a:p>
          <a:p>
            <a:pPr lvl="1">
              <a:spcAft>
                <a:spcPts val="600"/>
              </a:spcAft>
            </a:pPr>
            <a:r>
              <a:rPr lang="en-US" dirty="0"/>
              <a:t>New &amp; refined definitions</a:t>
            </a:r>
          </a:p>
          <a:p>
            <a:pPr lvl="2">
              <a:spcAft>
                <a:spcPts val="600"/>
              </a:spcAft>
            </a:pPr>
            <a:r>
              <a:rPr lang="en-US" dirty="0"/>
              <a:t>Comprehensive</a:t>
            </a:r>
          </a:p>
          <a:p>
            <a:pPr lvl="2">
              <a:spcAft>
                <a:spcPts val="600"/>
              </a:spcAft>
            </a:pPr>
            <a:r>
              <a:rPr lang="en-US" dirty="0"/>
              <a:t>Equates with tobacco</a:t>
            </a:r>
          </a:p>
          <a:p>
            <a:pPr lvl="2">
              <a:spcAft>
                <a:spcPts val="600"/>
              </a:spcAft>
            </a:pPr>
            <a:r>
              <a:rPr lang="en-US" dirty="0"/>
              <a:t>Includes stores &amp; lounges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Vapor Device Stores &amp; Lounges</a:t>
            </a:r>
          </a:p>
          <a:p>
            <a:pPr lvl="2">
              <a:spcAft>
                <a:spcPts val="600"/>
              </a:spcAft>
            </a:pPr>
            <a:r>
              <a:rPr lang="en-US" dirty="0"/>
              <a:t>Conditional Use Permit required</a:t>
            </a:r>
          </a:p>
          <a:p>
            <a:pPr lvl="2">
              <a:spcAft>
                <a:spcPts val="600"/>
              </a:spcAft>
            </a:pPr>
            <a:r>
              <a:rPr lang="en-US" dirty="0"/>
              <a:t>Equates with tobacco and smoke shops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Code Amendments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6962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spcAft>
                <a:spcPts val="600"/>
              </a:spcAft>
            </a:pPr>
            <a:r>
              <a:rPr lang="en-US" dirty="0" smtClean="0"/>
              <a:t>Sensitive use spatial standards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500 feet – residential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600 feet - religious, schools, parks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1,000 feet – tobacco shops, vapor shops &amp; lounges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Operational standards – Vapor lounge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Age restriction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Hours of operation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Conduct of use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Code Amendments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1482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Existing Tobacco &amp; Smoke Shops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09" t="9797" r="2686" b="3296"/>
          <a:stretch/>
        </p:blipFill>
        <p:spPr>
          <a:xfrm>
            <a:off x="762000" y="1371600"/>
            <a:ext cx="7506391" cy="5334000"/>
          </a:xfrm>
        </p:spPr>
      </p:pic>
    </p:spTree>
    <p:extLst>
      <p:ext uri="{BB962C8B-B14F-4D97-AF65-F5344CB8AC3E}">
        <p14:creationId xmlns="" xmlns:p14="http://schemas.microsoft.com/office/powerpoint/2010/main" val="385040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Capacity Areas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79" t="9690" r="2777" b="2942"/>
          <a:stretch/>
        </p:blipFill>
        <p:spPr>
          <a:xfrm>
            <a:off x="762000" y="1371600"/>
            <a:ext cx="7543800" cy="5392564"/>
          </a:xfrm>
        </p:spPr>
      </p:pic>
    </p:spTree>
    <p:extLst>
      <p:ext uri="{BB962C8B-B14F-4D97-AF65-F5344CB8AC3E}">
        <p14:creationId xmlns="" xmlns:p14="http://schemas.microsoft.com/office/powerpoint/2010/main" val="216066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spcAft>
                <a:spcPts val="600"/>
              </a:spcAft>
            </a:pPr>
            <a:r>
              <a:rPr lang="en-US" dirty="0" smtClean="0"/>
              <a:t>Outdoor vapor use area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Accessory to uses with outdoor use areas (e.g. restaurants, cafes, coffee shops)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Minor conditional use permit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Defined area</a:t>
            </a:r>
          </a:p>
          <a:p>
            <a:pPr lvl="2"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Operational standards</a:t>
            </a:r>
          </a:p>
          <a:p>
            <a:pPr lvl="2">
              <a:spcBef>
                <a:spcPts val="0"/>
              </a:spcBef>
              <a:spcAft>
                <a:spcPts val="600"/>
              </a:spcAft>
            </a:pPr>
            <a:endParaRPr lang="en-US" dirty="0"/>
          </a:p>
          <a:p>
            <a:pPr lvl="2"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Potential drawbacks</a:t>
            </a:r>
          </a:p>
          <a:p>
            <a:pPr lvl="3"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“Secondhand vapors”</a:t>
            </a:r>
          </a:p>
          <a:p>
            <a:pPr lvl="3"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Difficult to distinguish from traditional tobacco products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Code Amendments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3876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spcAft>
                <a:spcPts val="600"/>
              </a:spcAft>
            </a:pPr>
            <a:r>
              <a:rPr lang="en-US" dirty="0" smtClean="0"/>
              <a:t>Commercial Land Use Table – 17.145.150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Adds “electronic/vapor substance inhalation shop and lounge”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Conditional Use Permit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Section 17.210.100 – Alcohol Sales Ordinance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Updates signage standards to include electronic vapor products with reference to Section 8.33.010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Code Amendments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923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399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San Diego County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La Mesa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Carlsbad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Del Mar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Encinitas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Oceanside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Solana Beach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Vista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Similar Approach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044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dirty="0" smtClean="0"/>
              <a:t>Code amendment reduces need for annual inspection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dirty="0" smtClean="0"/>
              <a:t>Current fee is $675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dirty="0" smtClean="0"/>
              <a:t>Estimated cost is $541</a:t>
            </a:r>
          </a:p>
          <a:p>
            <a:pPr lvl="1">
              <a:lnSpc>
                <a:spcPct val="150000"/>
              </a:lnSpc>
              <a:spcAft>
                <a:spcPts val="600"/>
              </a:spcAft>
            </a:pPr>
            <a:r>
              <a:rPr lang="en-US" dirty="0" smtClean="0"/>
              <a:t>City cost to issue = $230</a:t>
            </a:r>
          </a:p>
          <a:p>
            <a:pPr lvl="1">
              <a:lnSpc>
                <a:spcPct val="150000"/>
              </a:lnSpc>
              <a:spcAft>
                <a:spcPts val="600"/>
              </a:spcAft>
            </a:pPr>
            <a:r>
              <a:rPr lang="en-US" dirty="0" smtClean="0"/>
              <a:t>Compliance monitoring = $311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Tobacco License Inspection &amp; Fee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854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Options</a:t>
            </a:r>
          </a:p>
          <a:p>
            <a:pPr lvl="1"/>
            <a:r>
              <a:rPr lang="en-US" dirty="0" smtClean="0"/>
              <a:t>Maintain status quo</a:t>
            </a:r>
          </a:p>
          <a:p>
            <a:pPr lvl="2"/>
            <a:r>
              <a:rPr lang="en-US" dirty="0" smtClean="0"/>
              <a:t>Annual inspection requirement</a:t>
            </a:r>
          </a:p>
          <a:p>
            <a:pPr lvl="2"/>
            <a:r>
              <a:rPr lang="en-US" dirty="0" smtClean="0"/>
              <a:t>Surplus revenue for enhanced education</a:t>
            </a:r>
          </a:p>
          <a:p>
            <a:pPr lvl="1"/>
            <a:r>
              <a:rPr lang="en-US" dirty="0" smtClean="0"/>
              <a:t>Retain annual inspection &amp; reduce fee to $541</a:t>
            </a:r>
          </a:p>
          <a:p>
            <a:pPr lvl="1"/>
            <a:r>
              <a:rPr lang="en-US" dirty="0" smtClean="0"/>
              <a:t>Approve Code Amendment</a:t>
            </a:r>
          </a:p>
          <a:p>
            <a:pPr lvl="2"/>
            <a:r>
              <a:rPr lang="en-US" dirty="0" smtClean="0"/>
              <a:t>Reduce inspections</a:t>
            </a:r>
          </a:p>
          <a:p>
            <a:pPr lvl="2"/>
            <a:r>
              <a:rPr lang="en-US" dirty="0" smtClean="0"/>
              <a:t>Further analysis required to determine reduced fee</a:t>
            </a:r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Tobacco License Inspection &amp; Fee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4504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399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Community Notices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Tobacco retailers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Ice Lounge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CASA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Speakers at previous Council meetings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Community Representative Meeting with CASA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Planning Commission Meetings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Community Input</a:t>
            </a:r>
            <a:endParaRPr lang="en-US" sz="27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7729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399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General Plan Consistency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Designed to ensure compatibility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Public Necessity/General Welfare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Does not significantly alter City character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Implements community health and safety policies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Findings</a:t>
            </a:r>
            <a:endParaRPr lang="en-US" sz="27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3859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399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General Rule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CEQA Guidelines Section 15061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Proposed amendments do not increase potential development to level of significance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California Environmental Quality Act</a:t>
            </a:r>
            <a:endParaRPr lang="en-US" sz="27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5263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399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Adopt proposed ordinances amending Titles 5, 8 and 17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Recommendation</a:t>
            </a:r>
            <a:endParaRPr lang="en-US" sz="27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76364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City Council Discussion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327" y="2306782"/>
            <a:ext cx="3491345" cy="3158836"/>
          </a:xfrm>
        </p:spPr>
      </p:pic>
    </p:spTree>
    <p:extLst>
      <p:ext uri="{BB962C8B-B14F-4D97-AF65-F5344CB8AC3E}">
        <p14:creationId xmlns="" xmlns:p14="http://schemas.microsoft.com/office/powerpoint/2010/main" val="406701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2170</TotalTime>
  <Words>551</Words>
  <Application>Microsoft Office PowerPoint</Application>
  <PresentationFormat>On-screen Show (4:3)</PresentationFormat>
  <Paragraphs>130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Custom Design</vt:lpstr>
      <vt:lpstr>Electronic Vapor Devices, Vapor Inhalation Substances, &amp; Hookah</vt:lpstr>
      <vt:lpstr>Background</vt:lpstr>
      <vt:lpstr>Background</vt:lpstr>
      <vt:lpstr>Background</vt:lpstr>
      <vt:lpstr>Background</vt:lpstr>
      <vt:lpstr>Proposed Code Amendments</vt:lpstr>
      <vt:lpstr>Proposed Code Amendments</vt:lpstr>
      <vt:lpstr>Proposed Code Amendments</vt:lpstr>
      <vt:lpstr>Existing Tobacco &amp; Smoke Shops</vt:lpstr>
      <vt:lpstr>Capacity Areas</vt:lpstr>
      <vt:lpstr>Proposed Code Amendments</vt:lpstr>
      <vt:lpstr>Proposed Code Amendments</vt:lpstr>
      <vt:lpstr>Similar Approach</vt:lpstr>
      <vt:lpstr>Tobacco License Inspection &amp; Fee</vt:lpstr>
      <vt:lpstr>Tobacco License Inspection &amp; Fee</vt:lpstr>
      <vt:lpstr>Community Input</vt:lpstr>
      <vt:lpstr>Findings</vt:lpstr>
      <vt:lpstr>California Environmental Quality Act</vt:lpstr>
      <vt:lpstr>Recommendation</vt:lpstr>
      <vt:lpstr>City Council Discussion</vt:lpstr>
    </vt:vector>
  </TitlesOfParts>
  <Company>City of El Cajon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ecuser</dc:creator>
  <cp:lastModifiedBy>Julien Moore</cp:lastModifiedBy>
  <cp:revision>137</cp:revision>
  <dcterms:created xsi:type="dcterms:W3CDTF">2011-05-31T21:49:38Z</dcterms:created>
  <dcterms:modified xsi:type="dcterms:W3CDTF">2014-07-25T21:25:09Z</dcterms:modified>
</cp:coreProperties>
</file>